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3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3BB9"/>
    <a:srgbClr val="00339E"/>
    <a:srgbClr val="1B3BA3"/>
    <a:srgbClr val="1B3BC9"/>
    <a:srgbClr val="1B3979"/>
    <a:srgbClr val="000000"/>
    <a:srgbClr val="1B3B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49"/>
    <p:restoredTop sz="94679"/>
  </p:normalViewPr>
  <p:slideViewPr>
    <p:cSldViewPr snapToGrid="0">
      <p:cViewPr varScale="1">
        <p:scale>
          <a:sx n="86" d="100"/>
          <a:sy n="86" d="100"/>
        </p:scale>
        <p:origin x="120" y="4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BD6D74-5E4B-4ED8-9450-5D6456FA489C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1B3C9C-656F-43DD-BAC7-4460B91C1E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76176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1B3C9C-656F-43DD-BAC7-4460B91C1EA7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28864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7C02FE-BAA6-2BD5-5AB1-972F01F1EE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BAA1663-A206-B6BF-F4FB-E4BC9221E6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9D9605A-4246-015D-826E-CCBB299B5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FECCC6D-428E-C17A-2C1E-1C65DB50DA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C8F212F-B5A1-5435-4E96-69EEE58ED7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6029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C8DB7F-3CBF-1087-6110-8E374EF07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40F6D5D-F602-B56D-35BF-2AF8D49870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33D2894-1B71-E7B8-75A5-6CD0643573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1D5339A-58DA-147A-83C4-8903DB3FD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227C253-2DF7-14A0-7F30-F8A6B0597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203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56E1F2F-C72B-94FB-6D0D-004C4A06CD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BD71642-AA59-B76C-6F55-E354A681C7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32A37F2-2F24-3EF8-AE53-336BB72D4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9749B03-6680-1013-C27A-04B272C93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6DA8357-BD4D-4090-08ED-CE31F6B24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1536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C90ABB-41A4-8295-294A-E4E104EC0E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79560CB-30EA-6B15-D3A7-31398A7FA5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1EF5A1B-5203-C676-4FDE-0B1BC43183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1A9E520-E460-D1D7-A69D-4DB0C48A2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EA22D6-16C5-621E-2EA2-66C82A15F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07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7E722E-0A34-C998-7938-A71782AB9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1C1CA94-1FEF-FB09-D4D5-30242BD148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4666428-CD84-AE07-38BF-FE828C412C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EEBAAAF-13B8-A532-6384-5B7E1D66F4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989BD7D-53CD-6716-57E8-C6D6F59F6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468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35BBFA-D970-3144-AFB1-1693E3785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EFFA836-482D-E46A-3B62-3204BBB938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1F99698-947E-CE63-95CC-0B35B9691A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6BC234E-502D-DBDB-176D-4E2C05C98D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EA0A8AE-CF46-4469-09CF-ABC22329A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318ADC3-4E2A-D99E-D211-EC9505072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850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11C5B9-DB61-C37B-1362-4D071C724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53EC46E-0DE6-E865-63D1-AD4AC414AA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60A27A2-2ED5-6538-3213-9778DCC53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67AE24C-FA96-21FF-C030-F2DEE9A98B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233CBFF-1F01-EA8C-17BC-B96DCB4E2A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A9F2990-F1DA-2B29-AC6A-635CBD928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3754ECE-1F8D-C5EC-D14B-50FB34644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778CDC9-D4C2-79FC-90FF-BF4C0912F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277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91318F-5CBC-D706-F4D2-916A403A6F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05F35A1-30B0-AFEE-33EB-2DF08ED35D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4652C47-F3F5-ECE2-2E92-64D8B8D46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8409F66-67F7-5231-03EB-D2D793CB7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190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852AD3C-48F7-95F8-B1B0-F5845B993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07E2EFF-8D49-EBC1-F566-54C840749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9A8608F-504B-929F-0460-CDAFA56D2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953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ADB803-6FD2-8DCA-66A7-F6E53AA5F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54C1FD5-3BB0-3A6C-6429-BBD9A79C82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7614A50-2983-BD5E-58B4-4729EE0211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EF74246-06D4-2CC0-2B1A-2D103469E9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0785E01-6E06-1FDD-837C-FAAF0BED8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BE28C94-7B58-07B3-9099-6BA6E1C39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9977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8128BD-FDA5-2EE9-1435-6BD7E6E7E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77AFBFF-5E8B-2E05-88D3-FFCAB8AE9F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77D2B8C-C3C9-2F4D-E9AE-197A39999C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F50F981-290D-9DED-6F13-9DBB65B84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9D54270-7FD6-E80D-D23A-BB2225A3AA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ABB953C-2718-901D-6DE1-5F7B02EDB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4098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BCC2DD-1D20-7F6A-1D2A-4BA8F1809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180ED5D-178B-176C-CA77-4CB925200F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5BB1833-F9BB-5BC3-342A-9124E0BD14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4FDEC0-B6E7-654F-94D2-90E86EB0D9EE}" type="datetimeFigureOut">
              <a:rPr lang="ru-RU" smtClean="0"/>
              <a:t>24.11.2025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7A2C13A-3F04-D0C4-D90B-E587E2A9F0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E89C0A6-E644-5ACE-07FD-278500B758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628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11.png"/><Relationship Id="rId5" Type="http://schemas.openxmlformats.org/officeDocument/2006/relationships/image" Target="../media/image3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6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3.png"/><Relationship Id="rId7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5F99828-9BBF-D5C6-4B23-D9E05129ED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4966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773B1E8-D1C2-4DEF-0B5C-0CD1EB2619A5}"/>
              </a:ext>
            </a:extLst>
          </p:cNvPr>
          <p:cNvSpPr txBox="1"/>
          <p:nvPr/>
        </p:nvSpPr>
        <p:spPr>
          <a:xfrm>
            <a:off x="5252224" y="1460810"/>
            <a:ext cx="6556917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339E"/>
                </a:solidFill>
                <a:latin typeface="Onest Black" pitchFamily="2" charset="0"/>
              </a:rPr>
              <a:t>Сохранение языков малых народов Севера: мероприятия, эффекты, перспективы</a:t>
            </a:r>
            <a:endParaRPr lang="ru-RU" sz="44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207299" y="4938685"/>
            <a:ext cx="47179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1B3BB9"/>
                </a:solidFill>
              </a:rPr>
              <a:t>Магерамова Юлия Юрьевна</a:t>
            </a:r>
          </a:p>
          <a:p>
            <a:r>
              <a:rPr lang="ru-RU" dirty="0" err="1">
                <a:solidFill>
                  <a:srgbClr val="1B3BB9"/>
                </a:solidFill>
              </a:rPr>
              <a:t>к</a:t>
            </a:r>
            <a:r>
              <a:rPr lang="ru-RU" dirty="0" err="1" smtClean="0">
                <a:solidFill>
                  <a:srgbClr val="1B3BB9"/>
                </a:solidFill>
              </a:rPr>
              <a:t>.филол.н</a:t>
            </a:r>
            <a:r>
              <a:rPr lang="ru-RU" dirty="0" smtClean="0">
                <a:solidFill>
                  <a:srgbClr val="1B3BB9"/>
                </a:solidFill>
              </a:rPr>
              <a:t>. проректор по НМР</a:t>
            </a:r>
          </a:p>
          <a:p>
            <a:r>
              <a:rPr lang="ru-RU" dirty="0" smtClean="0">
                <a:solidFill>
                  <a:srgbClr val="1B3BB9"/>
                </a:solidFill>
              </a:rPr>
              <a:t>МОГАУДПО «</a:t>
            </a:r>
            <a:r>
              <a:rPr lang="ru-RU" dirty="0" err="1" smtClean="0">
                <a:solidFill>
                  <a:srgbClr val="1B3BB9"/>
                </a:solidFill>
              </a:rPr>
              <a:t>ИРОиПКПК</a:t>
            </a:r>
            <a:r>
              <a:rPr lang="ru-RU" dirty="0" smtClean="0">
                <a:solidFill>
                  <a:srgbClr val="1B3BB9"/>
                </a:solidFill>
              </a:rPr>
              <a:t>» (Магадан)</a:t>
            </a:r>
            <a:endParaRPr lang="ru-RU" dirty="0">
              <a:solidFill>
                <a:srgbClr val="1B3BB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5824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95D0B7-E034-1E0E-2B36-8529BF896A63}"/>
              </a:ext>
            </a:extLst>
          </p:cNvPr>
          <p:cNvSpPr txBox="1"/>
          <p:nvPr/>
        </p:nvSpPr>
        <p:spPr>
          <a:xfrm>
            <a:off x="501805" y="959005"/>
            <a:ext cx="865334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339E"/>
                </a:solidFill>
                <a:latin typeface="Onest Black" pitchFamily="2" charset="0"/>
              </a:rPr>
              <a:t>Коренные малочисленные народы Севера, проживающие на территории Магаданской области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337142C-44C3-289E-A6AA-EE14BE5469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511456"/>
            <a:ext cx="876411" cy="88320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5A1BB21-5BF7-539D-B47E-447843CF96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432532"/>
            <a:ext cx="1098796" cy="1098796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4322957" y="2531328"/>
            <a:ext cx="3917795" cy="28324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Onest Regular" pitchFamily="2" charset="0"/>
              </a:rPr>
              <a:t>Коряки </a:t>
            </a:r>
          </a:p>
          <a:p>
            <a:r>
              <a:rPr lang="ru-RU" sz="2400" dirty="0">
                <a:latin typeface="Onest Regular" pitchFamily="2" charset="0"/>
              </a:rPr>
              <a:t>2002 год - 888 </a:t>
            </a:r>
            <a:r>
              <a:rPr lang="ru-RU" sz="2400" dirty="0" smtClean="0">
                <a:latin typeface="Onest Regular" pitchFamily="2" charset="0"/>
              </a:rPr>
              <a:t>чел.</a:t>
            </a:r>
            <a:endParaRPr lang="ru-RU" sz="2400" dirty="0">
              <a:latin typeface="Onest Regular" pitchFamily="2" charset="0"/>
            </a:endParaRPr>
          </a:p>
          <a:p>
            <a:r>
              <a:rPr lang="ru-RU" sz="2400" dirty="0">
                <a:latin typeface="Onest Regular" pitchFamily="2" charset="0"/>
              </a:rPr>
              <a:t>2010 год – 900 </a:t>
            </a:r>
            <a:r>
              <a:rPr lang="ru-RU" sz="2400" dirty="0" smtClean="0">
                <a:latin typeface="Onest Regular" pitchFamily="2" charset="0"/>
              </a:rPr>
              <a:t>чел.</a:t>
            </a:r>
            <a:endParaRPr lang="ru-RU" sz="2400" dirty="0">
              <a:latin typeface="Onest Regular" pitchFamily="2" charset="0"/>
            </a:endParaRPr>
          </a:p>
          <a:p>
            <a:r>
              <a:rPr lang="ru-RU" sz="2400" dirty="0">
                <a:latin typeface="Onest Regular" pitchFamily="2" charset="0"/>
              </a:rPr>
              <a:t>2019 год – 963 </a:t>
            </a:r>
            <a:r>
              <a:rPr lang="ru-RU" sz="2400" dirty="0" smtClean="0">
                <a:latin typeface="Onest Regular" pitchFamily="2" charset="0"/>
              </a:rPr>
              <a:t>чел.</a:t>
            </a:r>
          </a:p>
          <a:p>
            <a:r>
              <a:rPr lang="ru-RU" sz="2400" dirty="0" smtClean="0">
                <a:latin typeface="Onest Regular" pitchFamily="2" charset="0"/>
              </a:rPr>
              <a:t>2021 год – 742 чел. </a:t>
            </a:r>
            <a:endParaRPr lang="ru-RU" sz="2400" dirty="0">
              <a:latin typeface="Onest Regular" pitchFamily="2" charset="0"/>
            </a:endParaRPr>
          </a:p>
          <a:p>
            <a:pPr algn="ctr"/>
            <a:endParaRPr lang="ru-RU" sz="24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443333" y="2539692"/>
            <a:ext cx="3323064" cy="281568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Onest Regular" pitchFamily="2" charset="0"/>
              </a:rPr>
              <a:t>Представители других этносов: </a:t>
            </a:r>
            <a:r>
              <a:rPr lang="ru-RU" b="1" dirty="0">
                <a:latin typeface="Onest Regular" pitchFamily="2" charset="0"/>
              </a:rPr>
              <a:t>ительмены</a:t>
            </a:r>
            <a:r>
              <a:rPr lang="ru-RU" dirty="0">
                <a:latin typeface="Onest Regular" pitchFamily="2" charset="0"/>
              </a:rPr>
              <a:t> (около 600 чел.), </a:t>
            </a:r>
            <a:r>
              <a:rPr lang="ru-RU" b="1" dirty="0">
                <a:latin typeface="Onest Regular" pitchFamily="2" charset="0"/>
              </a:rPr>
              <a:t>камчадалы</a:t>
            </a:r>
            <a:r>
              <a:rPr lang="ru-RU" dirty="0">
                <a:latin typeface="Onest Regular" pitchFamily="2" charset="0"/>
              </a:rPr>
              <a:t> (около </a:t>
            </a:r>
            <a:r>
              <a:rPr lang="ru-RU" dirty="0" smtClean="0">
                <a:latin typeface="Onest Regular" pitchFamily="2" charset="0"/>
              </a:rPr>
              <a:t>200 </a:t>
            </a:r>
            <a:r>
              <a:rPr lang="ru-RU" dirty="0">
                <a:latin typeface="Onest Regular" pitchFamily="2" charset="0"/>
              </a:rPr>
              <a:t>чел.), </a:t>
            </a:r>
            <a:r>
              <a:rPr lang="ru-RU" b="1" dirty="0">
                <a:latin typeface="Onest Regular" pitchFamily="2" charset="0"/>
              </a:rPr>
              <a:t>юкагиры</a:t>
            </a:r>
            <a:r>
              <a:rPr lang="ru-RU" dirty="0">
                <a:latin typeface="Onest Regular" pitchFamily="2" charset="0"/>
              </a:rPr>
              <a:t> (около 70 чел.), </a:t>
            </a:r>
            <a:r>
              <a:rPr lang="ru-RU" b="1" dirty="0" err="1">
                <a:latin typeface="Onest Regular" pitchFamily="2" charset="0"/>
              </a:rPr>
              <a:t>чуванцы</a:t>
            </a:r>
            <a:r>
              <a:rPr lang="ru-RU" dirty="0">
                <a:latin typeface="Onest Regular" pitchFamily="2" charset="0"/>
              </a:rPr>
              <a:t> (около </a:t>
            </a:r>
            <a:r>
              <a:rPr lang="ru-RU" dirty="0" smtClean="0">
                <a:latin typeface="Onest Regular" pitchFamily="2" charset="0"/>
              </a:rPr>
              <a:t>70 </a:t>
            </a:r>
            <a:r>
              <a:rPr lang="ru-RU" dirty="0">
                <a:latin typeface="Onest Regular" pitchFamily="2" charset="0"/>
              </a:rPr>
              <a:t>чел.), </a:t>
            </a:r>
            <a:r>
              <a:rPr lang="ru-RU" b="1" dirty="0">
                <a:latin typeface="Onest Regular" pitchFamily="2" charset="0"/>
              </a:rPr>
              <a:t>чукчи</a:t>
            </a:r>
            <a:r>
              <a:rPr lang="ru-RU" dirty="0">
                <a:latin typeface="Onest Regular" pitchFamily="2" charset="0"/>
              </a:rPr>
              <a:t> (около </a:t>
            </a:r>
            <a:r>
              <a:rPr lang="ru-RU" dirty="0" smtClean="0">
                <a:latin typeface="Onest Regular" pitchFamily="2" charset="0"/>
              </a:rPr>
              <a:t>300 </a:t>
            </a:r>
            <a:r>
              <a:rPr lang="ru-RU" dirty="0">
                <a:latin typeface="Onest Regular" pitchFamily="2" charset="0"/>
              </a:rPr>
              <a:t>чел.), </a:t>
            </a:r>
            <a:r>
              <a:rPr lang="ru-RU" b="1" dirty="0">
                <a:latin typeface="Onest Regular" pitchFamily="2" charset="0"/>
              </a:rPr>
              <a:t>эскимосы</a:t>
            </a:r>
            <a:r>
              <a:rPr lang="ru-RU" dirty="0">
                <a:latin typeface="Onest Regular" pitchFamily="2" charset="0"/>
              </a:rPr>
              <a:t> (около </a:t>
            </a:r>
            <a:r>
              <a:rPr lang="ru-RU" dirty="0" smtClean="0">
                <a:latin typeface="Onest Regular" pitchFamily="2" charset="0"/>
              </a:rPr>
              <a:t>40 </a:t>
            </a:r>
            <a:r>
              <a:rPr lang="ru-RU" dirty="0">
                <a:latin typeface="Onest Regular" pitchFamily="2" charset="0"/>
              </a:rPr>
              <a:t>чел.)</a:t>
            </a:r>
          </a:p>
          <a:p>
            <a:pPr algn="ctr"/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02581" y="2531328"/>
            <a:ext cx="3917795" cy="28324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Onest Regular" pitchFamily="2" charset="0"/>
              </a:rPr>
              <a:t>Эвены </a:t>
            </a:r>
            <a:endParaRPr lang="ru-RU" sz="2400" b="1" dirty="0">
              <a:latin typeface="Onest Regular" pitchFamily="2" charset="0"/>
            </a:endParaRPr>
          </a:p>
          <a:p>
            <a:r>
              <a:rPr lang="ru-RU" sz="2400" dirty="0">
                <a:latin typeface="Onest Regular" pitchFamily="2" charset="0"/>
              </a:rPr>
              <a:t>2002 год </a:t>
            </a:r>
            <a:r>
              <a:rPr lang="ru-RU" sz="2400" dirty="0" smtClean="0">
                <a:latin typeface="Onest Regular" pitchFamily="2" charset="0"/>
              </a:rPr>
              <a:t>– 2527 чел.</a:t>
            </a:r>
            <a:endParaRPr lang="ru-RU" sz="2400" dirty="0">
              <a:latin typeface="Onest Regular" pitchFamily="2" charset="0"/>
            </a:endParaRPr>
          </a:p>
          <a:p>
            <a:r>
              <a:rPr lang="ru-RU" sz="2400" dirty="0">
                <a:latin typeface="Onest Regular" pitchFamily="2" charset="0"/>
              </a:rPr>
              <a:t>2010 год – </a:t>
            </a:r>
            <a:r>
              <a:rPr lang="ru-RU" sz="2400" dirty="0" smtClean="0">
                <a:latin typeface="Onest Regular" pitchFamily="2" charset="0"/>
              </a:rPr>
              <a:t>2635 чел.</a:t>
            </a:r>
            <a:endParaRPr lang="ru-RU" sz="2400" dirty="0">
              <a:latin typeface="Onest Regular" pitchFamily="2" charset="0"/>
            </a:endParaRPr>
          </a:p>
          <a:p>
            <a:r>
              <a:rPr lang="ru-RU" sz="2400" dirty="0">
                <a:latin typeface="Onest Regular" pitchFamily="2" charset="0"/>
              </a:rPr>
              <a:t>2019 год – </a:t>
            </a:r>
            <a:r>
              <a:rPr lang="ru-RU" sz="2400" dirty="0" smtClean="0">
                <a:latin typeface="Onest Regular" pitchFamily="2" charset="0"/>
              </a:rPr>
              <a:t> 2954 чел.</a:t>
            </a:r>
          </a:p>
          <a:p>
            <a:r>
              <a:rPr lang="ru-RU" sz="2400" dirty="0" smtClean="0">
                <a:latin typeface="Onest Regular" pitchFamily="2" charset="0"/>
              </a:rPr>
              <a:t>2021 год – 2062 чел.</a:t>
            </a:r>
            <a:endParaRPr lang="ru-RU" sz="2400" dirty="0">
              <a:latin typeface="Onest Regular" pitchFamily="2" charset="0"/>
            </a:endParaRPr>
          </a:p>
          <a:p>
            <a:pPr algn="ctr"/>
            <a:endParaRPr lang="ru-RU" sz="2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34537" y="5372102"/>
            <a:ext cx="1143185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1B3BB9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3 % населения Магаданской области</a:t>
            </a:r>
          </a:p>
          <a:p>
            <a:pPr algn="ctr"/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1B3BB9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1805" y="144966"/>
            <a:ext cx="106717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Социолингвистическая ситуация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752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7043" y="1299457"/>
            <a:ext cx="4115157" cy="301778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9319" y="1299457"/>
            <a:ext cx="4115157" cy="301778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E15A016-3268-AA2E-90AC-5418DB08BA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20210"/>
            <a:ext cx="12192000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889C8E1-736D-4822-9740-40EE7C585C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67843" y="1121163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1274C15-BA5C-8DF3-7F6A-9563C820255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34152" y="1042239"/>
            <a:ext cx="1098796" cy="109879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0038" y="1206815"/>
            <a:ext cx="3273836" cy="444436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4841" y="3932860"/>
            <a:ext cx="4115157" cy="301778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75705" y="1476256"/>
            <a:ext cx="3097036" cy="266418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585" y="3624146"/>
            <a:ext cx="3002009" cy="314464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405168" y="4120479"/>
            <a:ext cx="3136343" cy="277392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255434" y="3013024"/>
            <a:ext cx="3828620" cy="23105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802770" y="2509482"/>
            <a:ext cx="2898921" cy="1984556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027902" y="2032246"/>
            <a:ext cx="3164098" cy="1926503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037214" y="869909"/>
            <a:ext cx="2395936" cy="2542252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121582" y="705807"/>
            <a:ext cx="1911842" cy="2402774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80224" y="89209"/>
            <a:ext cx="105379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Onest Black"/>
              </a:rPr>
              <a:t>Комплексная работа по популяризации родных языков </a:t>
            </a:r>
            <a:endParaRPr lang="ru-RU" sz="2800" b="1" dirty="0">
              <a:solidFill>
                <a:schemeClr val="bg1"/>
              </a:solidFill>
              <a:latin typeface="Onest Black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391468" y="4384854"/>
            <a:ext cx="2651990" cy="179722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9544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A3E8BF6-1159-43CB-FB13-BBEDF3E786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91ACEA4-97E1-9689-BAC9-F04A46849D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287847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BEA60C1-A099-77AF-AE2A-C247AE5E02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08923"/>
            <a:ext cx="1098796" cy="109879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69795" y="1583473"/>
            <a:ext cx="5358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8195" y="2770753"/>
            <a:ext cx="2777529" cy="208314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3211" y="4723558"/>
            <a:ext cx="2981093" cy="167686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2049" y="967109"/>
            <a:ext cx="1805916" cy="24078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04408" y="1028647"/>
            <a:ext cx="2464420" cy="184831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218196" y="104490"/>
            <a:ext cx="121089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Onest Black"/>
              </a:rPr>
              <a:t>Сфокусированная работа с преподавателями родных языков</a:t>
            </a:r>
            <a:endParaRPr lang="ru-RU" sz="2400" b="1" dirty="0">
              <a:solidFill>
                <a:schemeClr val="bg1"/>
              </a:solidFill>
              <a:latin typeface="Onest Black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368828" y="1082455"/>
            <a:ext cx="4851362" cy="133814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Работа регионального методического объединения преподавателей родных языков</a:t>
            </a:r>
            <a:endParaRPr lang="ru-RU" sz="2000" b="1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099578" y="2656538"/>
            <a:ext cx="8687261" cy="21543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/>
          </a:p>
          <a:p>
            <a:pPr algn="ctr"/>
            <a:r>
              <a:rPr lang="ru-RU" b="1" dirty="0" smtClean="0">
                <a:latin typeface="Onest Black"/>
              </a:rPr>
              <a:t>Курсы повышения квалификации  (на базе Института развития образования онлайн, в местах компактного проживания автохтонного населения, с привлечением специалистов из смежных регионов</a:t>
            </a:r>
            <a:r>
              <a:rPr lang="ru-RU" b="1" dirty="0">
                <a:latin typeface="Onest Black"/>
              </a:rPr>
              <a:t>): </a:t>
            </a:r>
            <a:r>
              <a:rPr lang="ru-RU" b="1" dirty="0" smtClean="0">
                <a:latin typeface="Onest Black"/>
              </a:rPr>
              <a:t>«Формирование </a:t>
            </a:r>
            <a:r>
              <a:rPr lang="ru-RU" b="1" dirty="0">
                <a:latin typeface="Onest Black"/>
              </a:rPr>
              <a:t>языковой компетентности в области изучения лексики эвенского языка»; «Формирование этнокультурной компетентности педагогов посредством знакомства с культурным наследием и языками КМНС»; </a:t>
            </a:r>
            <a:r>
              <a:rPr lang="ru-RU" b="1" dirty="0" smtClean="0">
                <a:latin typeface="Onest Black"/>
              </a:rPr>
              <a:t>«История </a:t>
            </a:r>
            <a:r>
              <a:rPr lang="ru-RU" b="1" dirty="0">
                <a:latin typeface="Onest Black"/>
              </a:rPr>
              <a:t>и актуальное состояние современного эвенского языка</a:t>
            </a:r>
            <a:r>
              <a:rPr lang="ru-RU" b="1" dirty="0" smtClean="0">
                <a:latin typeface="Onest Black"/>
              </a:rPr>
              <a:t>» и др.</a:t>
            </a:r>
          </a:p>
          <a:p>
            <a:pPr algn="ctr"/>
            <a:endParaRPr lang="ru-RU" b="1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082098" y="5041301"/>
            <a:ext cx="7382107" cy="112874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Onest Black"/>
              </a:rPr>
              <a:t>Развитие конкурсного движения среди преподавателей родных языков (региональный и Всероссийский этапы конкурса «Лучший учитель родного языка и родной литературы</a:t>
            </a:r>
            <a:r>
              <a:rPr lang="ru-RU" b="1" dirty="0" smtClean="0">
                <a:latin typeface="Onest Black"/>
              </a:rPr>
              <a:t>»)</a:t>
            </a:r>
            <a:endParaRPr lang="ru-RU" b="1" dirty="0">
              <a:latin typeface="Onest Black"/>
            </a:endParaRPr>
          </a:p>
        </p:txBody>
      </p:sp>
    </p:spTree>
    <p:extLst>
      <p:ext uri="{BB962C8B-B14F-4D97-AF65-F5344CB8AC3E}">
        <p14:creationId xmlns:p14="http://schemas.microsoft.com/office/powerpoint/2010/main" val="2473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210" y="365125"/>
            <a:ext cx="4783873" cy="3463567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Onest Black"/>
              </a:rPr>
              <a:t>Межведомственное совещание по вопросам исполнения Закона о языках КМНС Магаданской области (по поручению губернатора С.К. Носова)</a:t>
            </a:r>
            <a:endParaRPr lang="ru-RU" sz="3200" b="1" dirty="0">
              <a:solidFill>
                <a:srgbClr val="002060"/>
              </a:solidFill>
              <a:latin typeface="Onest Black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3342" y="3828692"/>
            <a:ext cx="5073849" cy="28500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3874" y="1264999"/>
            <a:ext cx="7408126" cy="541376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876693" y="680224"/>
            <a:ext cx="47058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6 ноября 2025 года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9187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5F27425-CE3D-01BE-94DD-1F30286F27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A45ED43-CD9F-17CE-764A-8D2BA18367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307947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E0B7F05-BAC2-C42F-1D38-4F7D336876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29023"/>
            <a:ext cx="1098796" cy="109879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906859" y="167268"/>
            <a:ext cx="81738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Onest Black"/>
              </a:rPr>
              <a:t>Перспективные направления работы</a:t>
            </a:r>
            <a:endParaRPr lang="ru-RU" sz="3200" b="1" dirty="0">
              <a:solidFill>
                <a:schemeClr val="bg1"/>
              </a:solidFill>
              <a:latin typeface="Onest Black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67770" y="919312"/>
            <a:ext cx="8765440" cy="55719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/>
              <a:t>Консолидация усилий министерств и ведомств в проведении культурно-просветительских и образовательных мероприятий, направленных на </a:t>
            </a:r>
            <a:r>
              <a:rPr lang="ru-RU" sz="2000" b="1" u="sng" dirty="0"/>
              <a:t>осознание ценности родного языка</a:t>
            </a:r>
            <a:r>
              <a:rPr lang="ru-RU" sz="2000" b="1" dirty="0"/>
              <a:t>, формирование </a:t>
            </a:r>
            <a:r>
              <a:rPr lang="ru-RU" sz="2000" b="1" u="sng" dirty="0"/>
              <a:t>мотивации к изучению и преподаванию родного языка</a:t>
            </a:r>
            <a:r>
              <a:rPr lang="ru-RU" sz="2000" b="1" dirty="0"/>
              <a:t>, понимание насущной необходимости в сохранении, изучении, передаче новым поколениям родного языка (</a:t>
            </a:r>
            <a:r>
              <a:rPr lang="ru-RU" sz="2000" b="1" dirty="0" err="1"/>
              <a:t>этносохраняющая</a:t>
            </a:r>
            <a:r>
              <a:rPr lang="ru-RU" sz="2000" b="1" dirty="0"/>
              <a:t> функция языка</a:t>
            </a:r>
            <a:r>
              <a:rPr lang="ru-RU" sz="2000" b="1" dirty="0" smtClean="0"/>
              <a:t>);</a:t>
            </a:r>
          </a:p>
          <a:p>
            <a:endParaRPr lang="ru-RU" sz="20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 smtClean="0"/>
              <a:t>разработка современных учебников </a:t>
            </a:r>
            <a:r>
              <a:rPr lang="ru-RU" sz="2000" b="1" dirty="0"/>
              <a:t>по эвенскому языку, адаптация к языковым реалиям региона учебников по корякскому языку; создание и публикация научно-методической продукции, адресованной преподавателям родных языков</a:t>
            </a:r>
            <a:r>
              <a:rPr lang="ru-RU" sz="2000" b="1" dirty="0" smtClean="0"/>
              <a:t>;</a:t>
            </a:r>
          </a:p>
          <a:p>
            <a:endParaRPr lang="ru-RU" sz="20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 err="1" smtClean="0"/>
              <a:t>цифровизация</a:t>
            </a:r>
            <a:r>
              <a:rPr lang="ru-RU" sz="2000" b="1" dirty="0" smtClean="0"/>
              <a:t> </a:t>
            </a:r>
            <a:r>
              <a:rPr lang="ru-RU" sz="2000" b="1" dirty="0"/>
              <a:t>(создание корпусов, грамматик, орфографических сводов, словарей, разговорников, обучающих игр, мессенджеров на родных языках в цифровом пространстве)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34152" y="2829872"/>
            <a:ext cx="2734587" cy="2734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14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626</TotalTime>
  <Words>362</Words>
  <Application>Microsoft Office PowerPoint</Application>
  <PresentationFormat>Широкоэкранный</PresentationFormat>
  <Paragraphs>33</Paragraphs>
  <Slides>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Onest Black</vt:lpstr>
      <vt:lpstr>Onest Regular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Межведомственное совещание по вопросам исполнения Закона о языках КМНС Магаданской области (по поручению губернатора С.К. Носова)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Магерамова Юлия Юрьевна</cp:lastModifiedBy>
  <cp:revision>27</cp:revision>
  <dcterms:created xsi:type="dcterms:W3CDTF">2025-03-19T07:31:17Z</dcterms:created>
  <dcterms:modified xsi:type="dcterms:W3CDTF">2025-11-24T02:06:56Z</dcterms:modified>
</cp:coreProperties>
</file>